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09"/>
  </p:notesMasterIdLst>
  <p:handoutMasterIdLst>
    <p:handoutMasterId r:id="rId110"/>
  </p:handoutMasterIdLst>
  <p:sldIdLst>
    <p:sldId id="257" r:id="rId2"/>
    <p:sldId id="682" r:id="rId3"/>
    <p:sldId id="1830" r:id="rId4"/>
    <p:sldId id="1878" r:id="rId5"/>
    <p:sldId id="341" r:id="rId6"/>
    <p:sldId id="431" r:id="rId7"/>
    <p:sldId id="432" r:id="rId8"/>
    <p:sldId id="479" r:id="rId9"/>
    <p:sldId id="1770" r:id="rId10"/>
    <p:sldId id="1771" r:id="rId11"/>
    <p:sldId id="446" r:id="rId12"/>
    <p:sldId id="480" r:id="rId13"/>
    <p:sldId id="455" r:id="rId14"/>
    <p:sldId id="481" r:id="rId15"/>
    <p:sldId id="434" r:id="rId16"/>
    <p:sldId id="482" r:id="rId17"/>
    <p:sldId id="1832" r:id="rId18"/>
    <p:sldId id="456" r:id="rId19"/>
    <p:sldId id="1833" r:id="rId20"/>
    <p:sldId id="1836" r:id="rId21"/>
    <p:sldId id="1882" r:id="rId22"/>
    <p:sldId id="361" r:id="rId23"/>
    <p:sldId id="457" r:id="rId24"/>
    <p:sldId id="483" r:id="rId25"/>
    <p:sldId id="484" r:id="rId26"/>
    <p:sldId id="1879" r:id="rId27"/>
    <p:sldId id="1881" r:id="rId28"/>
    <p:sldId id="1883" r:id="rId29"/>
    <p:sldId id="459" r:id="rId30"/>
    <p:sldId id="461" r:id="rId31"/>
    <p:sldId id="1772" r:id="rId32"/>
    <p:sldId id="485" r:id="rId33"/>
    <p:sldId id="1877" r:id="rId34"/>
    <p:sldId id="1837" r:id="rId35"/>
    <p:sldId id="1838" r:id="rId36"/>
    <p:sldId id="487" r:id="rId37"/>
    <p:sldId id="488" r:id="rId38"/>
    <p:sldId id="489" r:id="rId39"/>
    <p:sldId id="490" r:id="rId40"/>
    <p:sldId id="388" r:id="rId41"/>
    <p:sldId id="491" r:id="rId42"/>
    <p:sldId id="1839" r:id="rId43"/>
    <p:sldId id="1840" r:id="rId44"/>
    <p:sldId id="1851" r:id="rId45"/>
    <p:sldId id="1849" r:id="rId46"/>
    <p:sldId id="390" r:id="rId47"/>
    <p:sldId id="391" r:id="rId48"/>
    <p:sldId id="392" r:id="rId49"/>
    <p:sldId id="493" r:id="rId50"/>
    <p:sldId id="1842" r:id="rId51"/>
    <p:sldId id="1843" r:id="rId52"/>
    <p:sldId id="494" r:id="rId53"/>
    <p:sldId id="749" r:id="rId54"/>
    <p:sldId id="1852" r:id="rId55"/>
    <p:sldId id="1853" r:id="rId56"/>
    <p:sldId id="1854" r:id="rId57"/>
    <p:sldId id="1885" r:id="rId58"/>
    <p:sldId id="1855" r:id="rId59"/>
    <p:sldId id="1844" r:id="rId60"/>
    <p:sldId id="1856" r:id="rId61"/>
    <p:sldId id="671" r:id="rId62"/>
    <p:sldId id="672" r:id="rId63"/>
    <p:sldId id="673" r:id="rId64"/>
    <p:sldId id="674" r:id="rId65"/>
    <p:sldId id="675" r:id="rId66"/>
    <p:sldId id="676" r:id="rId67"/>
    <p:sldId id="677" r:id="rId68"/>
    <p:sldId id="1845" r:id="rId69"/>
    <p:sldId id="700" r:id="rId70"/>
    <p:sldId id="394" r:id="rId71"/>
    <p:sldId id="702" r:id="rId72"/>
    <p:sldId id="465" r:id="rId73"/>
    <p:sldId id="397" r:id="rId74"/>
    <p:sldId id="464" r:id="rId75"/>
    <p:sldId id="399" r:id="rId76"/>
    <p:sldId id="400" r:id="rId77"/>
    <p:sldId id="1858" r:id="rId78"/>
    <p:sldId id="1865" r:id="rId79"/>
    <p:sldId id="1866" r:id="rId80"/>
    <p:sldId id="1861" r:id="rId81"/>
    <p:sldId id="1860" r:id="rId82"/>
    <p:sldId id="1862" r:id="rId83"/>
    <p:sldId id="1863" r:id="rId84"/>
    <p:sldId id="1864" r:id="rId85"/>
    <p:sldId id="750" r:id="rId86"/>
    <p:sldId id="1773" r:id="rId87"/>
    <p:sldId id="1774" r:id="rId88"/>
    <p:sldId id="404" r:id="rId89"/>
    <p:sldId id="1867" r:id="rId90"/>
    <p:sldId id="470" r:id="rId91"/>
    <p:sldId id="1868" r:id="rId92"/>
    <p:sldId id="1886" r:id="rId93"/>
    <p:sldId id="1869" r:id="rId94"/>
    <p:sldId id="1870" r:id="rId95"/>
    <p:sldId id="1871" r:id="rId96"/>
    <p:sldId id="471" r:id="rId97"/>
    <p:sldId id="1872" r:id="rId98"/>
    <p:sldId id="1847" r:id="rId99"/>
    <p:sldId id="732" r:id="rId100"/>
    <p:sldId id="1873" r:id="rId101"/>
    <p:sldId id="1874" r:id="rId102"/>
    <p:sldId id="472" r:id="rId103"/>
    <p:sldId id="1875" r:id="rId104"/>
    <p:sldId id="421" r:id="rId105"/>
    <p:sldId id="415" r:id="rId106"/>
    <p:sldId id="1784" r:id="rId107"/>
    <p:sldId id="436" r:id="rId10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autoAdjust="0"/>
    <p:restoredTop sz="79388" autoAdjust="0"/>
  </p:normalViewPr>
  <p:slideViewPr>
    <p:cSldViewPr>
      <p:cViewPr varScale="1">
        <p:scale>
          <a:sx n="96" d="100"/>
          <a:sy n="96" d="100"/>
        </p:scale>
        <p:origin x="1304" y="160"/>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9/19/22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‹N›</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9/19/22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‹N›</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C57EF8F-8361-448B-B33D-B27F754A85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fld id="{0DD545CD-AACE-464A-8873-AFDA579DE3B8}" type="slidenum">
              <a:rPr lang="nl-NL" altLang="it-IT">
                <a:latin typeface="Arial" panose="020B0604020202020204" pitchFamily="34" charset="0"/>
              </a:rPr>
              <a:pPr/>
              <a:t>1</a:t>
            </a:fld>
            <a:endParaRPr lang="nl-NL" altLang="it-IT">
              <a:latin typeface="Arial" panose="020B0604020202020204" pitchFamily="34" charset="0"/>
            </a:endParaRPr>
          </a:p>
        </p:txBody>
      </p:sp>
      <p:sp>
        <p:nvSpPr>
          <p:cNvPr id="29699" name="Rectangle 2">
            <a:extLst>
              <a:ext uri="{FF2B5EF4-FFF2-40B4-BE49-F238E27FC236}">
                <a16:creationId xmlns:a16="http://schemas.microsoft.com/office/drawing/2014/main" id="{7461A36A-26A4-442B-A193-C48F58FB7FDC}"/>
              </a:ext>
            </a:extLst>
          </p:cNvPr>
          <p:cNvSpPr>
            <a:spLocks noGrp="1" noRot="1" noChangeAspect="1" noChangeArrowheads="1" noTextEdit="1"/>
          </p:cNvSpPr>
          <p:nvPr>
            <p:ph type="sldImg"/>
          </p:nvPr>
        </p:nvSpPr>
        <p:spPr>
          <a:xfrm>
            <a:off x="409575" y="703263"/>
            <a:ext cx="6046788" cy="3402012"/>
          </a:xfrm>
          <a:ln/>
        </p:spPr>
      </p:sp>
      <p:sp>
        <p:nvSpPr>
          <p:cNvPr id="29700" name="Rectangle 3">
            <a:extLst>
              <a:ext uri="{FF2B5EF4-FFF2-40B4-BE49-F238E27FC236}">
                <a16:creationId xmlns:a16="http://schemas.microsoft.com/office/drawing/2014/main" id="{393DB840-CA14-4E5B-BB44-138D926D3BA5}"/>
              </a:ext>
            </a:extLst>
          </p:cNvPr>
          <p:cNvSpPr>
            <a:spLocks noGrp="1" noChangeArrowheads="1"/>
          </p:cNvSpPr>
          <p:nvPr>
            <p:ph type="body" idx="1"/>
          </p:nvPr>
        </p:nvSpPr>
        <p:spPr>
          <a:xfrm>
            <a:off x="915988" y="4340225"/>
            <a:ext cx="5026025" cy="4116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047" tIns="38524" rIns="77047" bIns="38524"/>
          <a:lstStyle/>
          <a:p>
            <a:pPr eaLnBrk="1" hangingPunct="1"/>
            <a:endParaRPr lang="en-US" altLang="it-IT"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803897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15</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46</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6</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859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61</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6822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62</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336222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8</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the </a:t>
            </a:r>
            <a:r>
              <a:rPr lang="en-US" baseline="0" dirty="0" err="1"/>
              <a:t>skipgram</a:t>
            </a:r>
            <a:r>
              <a:rPr lang="en-US" baseline="0" dirty="0"/>
              <a:t> classifier functions.  In the next section we'll turn to learning its weights, which is the goal of building the classifier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091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89</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94</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95</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learn word2vec embeddings, one of the most popular static embedding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8049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99</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100</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101</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104</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228062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9/19/22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9/19/22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9/19/22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‹N›</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9/19/22</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‹N›</a:t>
            </a:fld>
            <a:endParaRPr lang="en-US"/>
          </a:p>
        </p:txBody>
      </p:sp>
    </p:spTree>
    <p:extLst>
      <p:ext uri="{BB962C8B-B14F-4D97-AF65-F5344CB8AC3E}">
        <p14:creationId xmlns:p14="http://schemas.microsoft.com/office/powerpoint/2010/main" val="45659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9"/>
            <a:ext cx="10363200" cy="1470025"/>
          </a:xfrm>
        </p:spPr>
        <p:txBody>
          <a:bodyPr/>
          <a:lstStyle>
            <a:lvl1pPr>
              <a:defRPr>
                <a:solidFill>
                  <a:srgbClr val="800000"/>
                </a:solidFill>
              </a:defRPr>
            </a:lvl1pPr>
          </a:lstStyle>
          <a:p>
            <a:r>
              <a:rPr lang="it-IT"/>
              <a:t>Fare clic per modificare lo stile del titolo dello schema</a:t>
            </a:r>
            <a:endParaRPr lang="en-US"/>
          </a:p>
        </p:txBody>
      </p:sp>
      <p:sp>
        <p:nvSpPr>
          <p:cNvPr id="3" name="Sottotito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058F5CD9-6EAF-4B8B-9A4D-446D9D8220AC}"/>
              </a:ext>
            </a:extLst>
          </p:cNvPr>
          <p:cNvSpPr>
            <a:spLocks noGrp="1"/>
          </p:cNvSpPr>
          <p:nvPr>
            <p:ph type="dt" sz="half" idx="10"/>
          </p:nvPr>
        </p:nvSpPr>
        <p:spPr/>
        <p:txBody>
          <a:bodyPr/>
          <a:lstStyle>
            <a:lvl1pPr>
              <a:defRPr smtClean="0">
                <a:solidFill>
                  <a:srgbClr val="800000"/>
                </a:solidFill>
              </a:defRPr>
            </a:lvl1pPr>
          </a:lstStyle>
          <a:p>
            <a:pPr>
              <a:defRPr/>
            </a:pPr>
            <a:r>
              <a:rPr lang="it-IT" altLang="it-IT"/>
              <a:t>SEMANTIC WEB LANGUAGES</a:t>
            </a:r>
            <a:endParaRPr lang="it-IT" altLang="it-IT" dirty="0"/>
          </a:p>
        </p:txBody>
      </p:sp>
      <p:sp>
        <p:nvSpPr>
          <p:cNvPr id="5" name="Segnaposto piè di pagina 4">
            <a:extLst>
              <a:ext uri="{FF2B5EF4-FFF2-40B4-BE49-F238E27FC236}">
                <a16:creationId xmlns:a16="http://schemas.microsoft.com/office/drawing/2014/main" id="{CCF5EC06-D9EF-421D-B636-55F4AACA081F}"/>
              </a:ext>
            </a:extLst>
          </p:cNvPr>
          <p:cNvSpPr>
            <a:spLocks noGrp="1"/>
          </p:cNvSpPr>
          <p:nvPr>
            <p:ph type="ftr" sz="quarter" idx="11"/>
          </p:nvPr>
        </p:nvSpPr>
        <p:spPr/>
        <p:txBody>
          <a:bodyPr/>
          <a:lstStyle>
            <a:lvl1pPr>
              <a:defRPr>
                <a:solidFill>
                  <a:srgbClr val="800000"/>
                </a:solidFill>
              </a:defRPr>
            </a:lvl1pPr>
          </a:lstStyle>
          <a:p>
            <a:pPr>
              <a:defRPr/>
            </a:pPr>
            <a:r>
              <a:rPr lang="en-US"/>
              <a:t>NLP</a:t>
            </a:r>
            <a:endParaRPr lang="en-US" dirty="0"/>
          </a:p>
        </p:txBody>
      </p:sp>
      <p:sp>
        <p:nvSpPr>
          <p:cNvPr id="6" name="Segnaposto numero diapositiva 5">
            <a:extLst>
              <a:ext uri="{FF2B5EF4-FFF2-40B4-BE49-F238E27FC236}">
                <a16:creationId xmlns:a16="http://schemas.microsoft.com/office/drawing/2014/main" id="{FBED50A0-78C5-42A3-8B38-E1A9DBE8C2C9}"/>
              </a:ext>
            </a:extLst>
          </p:cNvPr>
          <p:cNvSpPr>
            <a:spLocks noGrp="1"/>
          </p:cNvSpPr>
          <p:nvPr>
            <p:ph type="sldNum" sz="quarter" idx="12"/>
          </p:nvPr>
        </p:nvSpPr>
        <p:spPr/>
        <p:txBody>
          <a:bodyPr/>
          <a:lstStyle>
            <a:lvl1pPr>
              <a:defRPr smtClean="0">
                <a:solidFill>
                  <a:srgbClr val="800000"/>
                </a:solidFill>
                <a:latin typeface="Arial" panose="020B0604020202020204" pitchFamily="34" charset="0"/>
              </a:defRPr>
            </a:lvl1pPr>
          </a:lstStyle>
          <a:p>
            <a:pPr>
              <a:defRPr/>
            </a:pPr>
            <a:fld id="{1EE87F2A-AB2C-4D87-BCA6-9B3A24192F3A}" type="slidenum">
              <a:rPr lang="it-IT" altLang="it-IT" smtClean="0"/>
              <a:pPr>
                <a:defRPr/>
              </a:pPr>
              <a:t>‹N›</a:t>
            </a:fld>
            <a:endParaRPr lang="it-IT" altLang="it-IT"/>
          </a:p>
        </p:txBody>
      </p:sp>
    </p:spTree>
    <p:extLst>
      <p:ext uri="{BB962C8B-B14F-4D97-AF65-F5344CB8AC3E}">
        <p14:creationId xmlns:p14="http://schemas.microsoft.com/office/powerpoint/2010/main" val="26386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1FE9452-6A85-432A-9499-56CE62AA3424}"/>
              </a:ext>
            </a:extLst>
          </p:cNvPr>
          <p:cNvSpPr>
            <a:spLocks noGrp="1"/>
          </p:cNvSpPr>
          <p:nvPr>
            <p:ph type="dt" sz="half" idx="10"/>
          </p:nvPr>
        </p:nvSpPr>
        <p:spPr/>
        <p:txBody>
          <a:bodyPr/>
          <a:lstStyle>
            <a:lvl1pPr defTabSz="609585" eaLnBrk="1" hangingPunct="1">
              <a:defRPr smtClean="0">
                <a:solidFill>
                  <a:srgbClr val="800000"/>
                </a:solidFill>
              </a:defRPr>
            </a:lvl1pPr>
          </a:lstStyle>
          <a:p>
            <a:pPr>
              <a:defRPr/>
            </a:pPr>
            <a:r>
              <a:rPr lang="it-IT" altLang="it-IT"/>
              <a:t>SEMANTIC WEB LANGUAGES</a:t>
            </a:r>
            <a:endParaRPr lang="it-IT" altLang="it-IT" dirty="0"/>
          </a:p>
        </p:txBody>
      </p:sp>
      <p:sp>
        <p:nvSpPr>
          <p:cNvPr id="3" name="Segnaposto piè di pagina 2">
            <a:extLst>
              <a:ext uri="{FF2B5EF4-FFF2-40B4-BE49-F238E27FC236}">
                <a16:creationId xmlns:a16="http://schemas.microsoft.com/office/drawing/2014/main" id="{640F88F0-4AAD-4067-8504-06A96A4C4157}"/>
              </a:ext>
            </a:extLst>
          </p:cNvPr>
          <p:cNvSpPr>
            <a:spLocks noGrp="1"/>
          </p:cNvSpPr>
          <p:nvPr>
            <p:ph type="ftr" sz="quarter" idx="11"/>
          </p:nvPr>
        </p:nvSpPr>
        <p:spPr/>
        <p:txBody>
          <a:bodyPr/>
          <a:lstStyle>
            <a:lvl1pPr defTabSz="609585" eaLnBrk="1" fontAlgn="auto" hangingPunct="1">
              <a:spcBef>
                <a:spcPts val="0"/>
              </a:spcBef>
              <a:spcAft>
                <a:spcPts val="0"/>
              </a:spcAft>
              <a:defRPr>
                <a:solidFill>
                  <a:srgbClr val="800000"/>
                </a:solidFill>
              </a:defRPr>
            </a:lvl1pPr>
          </a:lstStyle>
          <a:p>
            <a:pPr>
              <a:defRPr/>
            </a:pPr>
            <a:r>
              <a:rPr lang="it-IT"/>
              <a:t>NLP</a:t>
            </a:r>
          </a:p>
        </p:txBody>
      </p:sp>
      <p:sp>
        <p:nvSpPr>
          <p:cNvPr id="4" name="Segnaposto numero diapositiva 3">
            <a:extLst>
              <a:ext uri="{FF2B5EF4-FFF2-40B4-BE49-F238E27FC236}">
                <a16:creationId xmlns:a16="http://schemas.microsoft.com/office/drawing/2014/main" id="{E10A01D4-5A85-4F93-84CF-2B84CC80E61D}"/>
              </a:ext>
            </a:extLst>
          </p:cNvPr>
          <p:cNvSpPr>
            <a:spLocks noGrp="1"/>
          </p:cNvSpPr>
          <p:nvPr>
            <p:ph type="sldNum" sz="quarter" idx="12"/>
          </p:nvPr>
        </p:nvSpPr>
        <p:spPr/>
        <p:txBody>
          <a:bodyPr/>
          <a:lstStyle>
            <a:lvl1pPr defTabSz="609585" eaLnBrk="1" hangingPunct="1">
              <a:defRPr smtClean="0">
                <a:solidFill>
                  <a:srgbClr val="800000"/>
                </a:solidFill>
                <a:latin typeface="Arial" panose="020B0604020202020204" pitchFamily="34" charset="0"/>
              </a:defRPr>
            </a:lvl1pPr>
          </a:lstStyle>
          <a:p>
            <a:pPr>
              <a:defRPr/>
            </a:pPr>
            <a:fld id="{52D64222-F0E5-4BFA-B141-DC6F71D62566}" type="slidenum">
              <a:rPr lang="it-IT" altLang="it-IT" smtClean="0"/>
              <a:pPr>
                <a:defRPr/>
              </a:pPr>
              <a:t>‹N›</a:t>
            </a:fld>
            <a:endParaRPr lang="it-IT" altLang="it-IT"/>
          </a:p>
        </p:txBody>
      </p:sp>
    </p:spTree>
    <p:extLst>
      <p:ext uri="{BB962C8B-B14F-4D97-AF65-F5344CB8AC3E}">
        <p14:creationId xmlns:p14="http://schemas.microsoft.com/office/powerpoint/2010/main" val="404938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9/19/22</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‹N›</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 id="2147483744" r:id="rId7"/>
    <p:sldLayoutId id="2147483745" r:id="rId8"/>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4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7.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oleObject" Target="../embeddings/oleObject2.bin"/><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1.xml"/><Relationship Id="rId6" Type="http://schemas.openxmlformats.org/officeDocument/2006/relationships/image" Target="../media/image32.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oleObject" Target="../embeddings/oleObject6.bin"/></Relationships>
</file>

<file path=ppt/slides/_rels/slide6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31.emf"/><Relationship Id="rId7" Type="http://schemas.openxmlformats.org/officeDocument/2006/relationships/image" Target="../media/image37.emf"/><Relationship Id="rId2" Type="http://schemas.openxmlformats.org/officeDocument/2006/relationships/oleObject" Target="../embeddings/oleObject8.bin"/><Relationship Id="rId1" Type="http://schemas.openxmlformats.org/officeDocument/2006/relationships/slideLayout" Target="../slideLayouts/slideLayout1.xml"/><Relationship Id="rId6" Type="http://schemas.openxmlformats.org/officeDocument/2006/relationships/oleObject" Target="../embeddings/oleObject10.bin"/><Relationship Id="rId5" Type="http://schemas.openxmlformats.org/officeDocument/2006/relationships/image" Target="../media/image36.emf"/><Relationship Id="rId4" Type="http://schemas.openxmlformats.org/officeDocument/2006/relationships/oleObject" Target="../embeddings/oleObject9.bin"/><Relationship Id="rId9" Type="http://schemas.openxmlformats.org/officeDocument/2006/relationships/image" Target="../media/image38.emf"/></Relationships>
</file>

<file path=ppt/slides/_rels/slide6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11.bin"/><Relationship Id="rId1" Type="http://schemas.openxmlformats.org/officeDocument/2006/relationships/slideLayout" Target="../slideLayouts/slideLayout1.xml"/><Relationship Id="rId5" Type="http://schemas.openxmlformats.org/officeDocument/2006/relationships/image" Target="../media/image40.emf"/><Relationship Id="rId4" Type="http://schemas.openxmlformats.org/officeDocument/2006/relationships/image" Target="../media/image3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44.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7.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9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95ECE64-F2A7-4B42-9294-67E7C0311257}"/>
              </a:ext>
            </a:extLst>
          </p:cNvPr>
          <p:cNvSpPr>
            <a:spLocks noChangeArrowheads="1"/>
          </p:cNvSpPr>
          <p:nvPr/>
        </p:nvSpPr>
        <p:spPr bwMode="auto">
          <a:xfrm>
            <a:off x="5650837" y="5456469"/>
            <a:ext cx="4464051" cy="82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1" rIns="90488" bIns="44451">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it-IT" sz="2400" dirty="0">
                <a:latin typeface="Tahoma" panose="020B0604030504040204" pitchFamily="34" charset="0"/>
              </a:rPr>
              <a:t>Computer Science Department</a:t>
            </a:r>
          </a:p>
          <a:p>
            <a:pPr algn="ctr" eaLnBrk="1" hangingPunct="1">
              <a:spcBef>
                <a:spcPct val="0"/>
              </a:spcBef>
              <a:buFontTx/>
              <a:buNone/>
            </a:pPr>
            <a:r>
              <a:rPr lang="en-US" altLang="it-IT" sz="2400" dirty="0">
                <a:latin typeface="Tahoma" panose="020B0604030504040204" pitchFamily="34" charset="0"/>
              </a:rPr>
              <a:t>University of Verona - Italy</a:t>
            </a:r>
          </a:p>
        </p:txBody>
      </p:sp>
      <p:sp>
        <p:nvSpPr>
          <p:cNvPr id="7171" name="Rectangle 3">
            <a:extLst>
              <a:ext uri="{FF2B5EF4-FFF2-40B4-BE49-F238E27FC236}">
                <a16:creationId xmlns:a16="http://schemas.microsoft.com/office/drawing/2014/main" id="{B34E587E-09E1-4E74-AE2B-B98A49061505}"/>
              </a:ext>
            </a:extLst>
          </p:cNvPr>
          <p:cNvSpPr>
            <a:spLocks noGrp="1" noChangeArrowheads="1"/>
          </p:cNvSpPr>
          <p:nvPr>
            <p:ph type="ctrTitle"/>
          </p:nvPr>
        </p:nvSpPr>
        <p:spPr>
          <a:xfrm>
            <a:off x="924288" y="1124744"/>
            <a:ext cx="10363200" cy="2784309"/>
          </a:xfrm>
          <a:effectLst>
            <a:outerShdw blurRad="63500" dist="81320" dir="2319588" algn="ctr" rotWithShape="0">
              <a:schemeClr val="bg2">
                <a:alpha val="74997"/>
              </a:schemeClr>
            </a:outerShdw>
          </a:effectLst>
        </p:spPr>
        <p:txBody>
          <a:bodyPr rtlCol="0">
            <a:normAutofit/>
          </a:bodyPr>
          <a:lstStyle/>
          <a:p>
            <a:pPr>
              <a:defRPr/>
            </a:pPr>
            <a:r>
              <a:rPr lang="en-US" b="1" dirty="0"/>
              <a:t>NATURAL LANGUAGE PROCESSING</a:t>
            </a:r>
            <a:br>
              <a:rPr lang="en-US" b="1" dirty="0"/>
            </a:br>
            <a:r>
              <a:rPr lang="en-US" sz="3600" dirty="0"/>
              <a:t>MATTEO CRISTANI</a:t>
            </a:r>
            <a:endParaRPr lang="en-US" dirty="0"/>
          </a:p>
        </p:txBody>
      </p:sp>
      <p:pic>
        <p:nvPicPr>
          <p:cNvPr id="28677" name="Immagine 25" descr="univr-color.gif">
            <a:extLst>
              <a:ext uri="{FF2B5EF4-FFF2-40B4-BE49-F238E27FC236}">
                <a16:creationId xmlns:a16="http://schemas.microsoft.com/office/drawing/2014/main" id="{0F2A3EAB-47C4-4463-9952-A31D235A5E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56188" y="5073352"/>
            <a:ext cx="146473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CasellaDiTesto 1">
            <a:extLst>
              <a:ext uri="{FF2B5EF4-FFF2-40B4-BE49-F238E27FC236}">
                <a16:creationId xmlns:a16="http://schemas.microsoft.com/office/drawing/2014/main" id="{7FE76117-C115-45E9-82F7-562E82BF0E7A}"/>
              </a:ext>
            </a:extLst>
          </p:cNvPr>
          <p:cNvSpPr txBox="1">
            <a:spLocks noChangeArrowheads="1"/>
          </p:cNvSpPr>
          <p:nvPr/>
        </p:nvSpPr>
        <p:spPr bwMode="auto">
          <a:xfrm>
            <a:off x="11072285" y="267758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it-IT" sz="2400" dirty="0">
              <a:latin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century.</a:t>
            </a:r>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piè di pagina 4">
            <a:extLst>
              <a:ext uri="{FF2B5EF4-FFF2-40B4-BE49-F238E27FC236}">
                <a16:creationId xmlns:a16="http://schemas.microsoft.com/office/drawing/2014/main" id="{E70483D5-FAF4-C531-AFA9-249E239178D2}"/>
              </a:ext>
            </a:extLst>
          </p:cNvPr>
          <p:cNvSpPr>
            <a:spLocks noGrp="1"/>
          </p:cNvSpPr>
          <p:nvPr>
            <p:ph type="ftr" sz="quarter" idx="11"/>
          </p:nvPr>
        </p:nvSpPr>
        <p:spPr/>
        <p:txBody>
          <a:bodyPr/>
          <a:lstStyle/>
          <a:p>
            <a:pPr>
              <a:defRPr/>
            </a:pPr>
            <a:r>
              <a:rPr lang="it-IT"/>
              <a:t>NLP</a:t>
            </a:r>
          </a:p>
        </p:txBody>
      </p:sp>
      <p:sp>
        <p:nvSpPr>
          <p:cNvPr id="6" name="Segnaposto numero diapositiva 5">
            <a:extLst>
              <a:ext uri="{FF2B5EF4-FFF2-40B4-BE49-F238E27FC236}">
                <a16:creationId xmlns:a16="http://schemas.microsoft.com/office/drawing/2014/main" id="{7BB10982-0B88-DB97-318E-92647825B7B1}"/>
              </a:ext>
            </a:extLst>
          </p:cNvPr>
          <p:cNvSpPr>
            <a:spLocks noGrp="1"/>
          </p:cNvSpPr>
          <p:nvPr>
            <p:ph type="sldNum" sz="quarter" idx="12"/>
          </p:nvPr>
        </p:nvSpPr>
        <p:spPr/>
        <p:txBody>
          <a:bodyPr/>
          <a:lstStyle/>
          <a:p>
            <a:pPr>
              <a:defRPr/>
            </a:pPr>
            <a:fld id="{D754FAF7-AB3B-4F7E-9E4D-EFD1BDE13684}" type="slidenum">
              <a:rPr lang="it-IT" altLang="it-IT" smtClean="0"/>
              <a:pPr>
                <a:defRPr/>
              </a:pPr>
              <a:t>107</a:t>
            </a:fld>
            <a:endParaRPr lang="it-IT" altLang="it-IT"/>
          </a:p>
        </p:txBody>
      </p:sp>
      <p:pic>
        <p:nvPicPr>
          <p:cNvPr id="1026" name="Picture 2" descr="See you next time concept - 37910703">
            <a:extLst>
              <a:ext uri="{FF2B5EF4-FFF2-40B4-BE49-F238E27FC236}">
                <a16:creationId xmlns:a16="http://schemas.microsoft.com/office/drawing/2014/main" id="{8C467744-CD8E-EC7D-D686-3C35BF62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472" y="764370"/>
            <a:ext cx="8347529" cy="532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6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504999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40</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48</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name="Equation" r:id="rId3" imgW="2921000" imgH="673100" progId="Equation.3">
                  <p:embed/>
                </p:oleObj>
              </mc:Choice>
              <mc:Fallback>
                <p:oleObj name="Equation" r:id="rId3" imgW="2921000" imgH="673100" progId="Equation.3">
                  <p:embed/>
                  <p:pic>
                    <p:nvPicPr>
                      <p:cNvPr id="0" name=""/>
                      <p:cNvPicPr>
                        <a:picLocks noChangeAspect="1" noChangeArrowheads="1"/>
                      </p:cNvPicPr>
                      <p:nvPr/>
                    </p:nvPicPr>
                    <p:blipFill>
                      <a:blip r:embed="rId4"/>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5">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6">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6">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5">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Tree>
    <p:extLst>
      <p:ext uri="{BB962C8B-B14F-4D97-AF65-F5344CB8AC3E}">
        <p14:creationId xmlns:p14="http://schemas.microsoft.com/office/powerpoint/2010/main" val="866080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2" y="4821107"/>
            <a:ext cx="10058402" cy="1696598"/>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079501" y="5486400"/>
            <a:ext cx="9588499"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PPMI</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866030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838200" y="304800"/>
            <a:ext cx="8991600" cy="91440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90600" y="1981200"/>
                <a:ext cx="10896600" cy="4724400"/>
              </a:xfrm>
            </p:spPr>
            <p:txBody>
              <a:bodyPr>
                <a:normAutofit fontScale="70000" lnSpcReduction="20000"/>
              </a:bodyPr>
              <a:lstStyle/>
              <a:p>
                <a:pPr marL="0" indent="0"/>
                <a:r>
                  <a:rPr lang="en-US" sz="4600" b="1" dirty="0"/>
                  <a:t>Pointwise mutual information</a:t>
                </a:r>
                <a:r>
                  <a:rPr lang="en-US" sz="4600" dirty="0"/>
                  <a:t>: </a:t>
                </a:r>
              </a:p>
              <a:p>
                <a:pPr marL="457200" lvl="1" indent="0">
                  <a:buNone/>
                </a:pPr>
                <a:r>
                  <a:rPr lang="en-US" sz="4300" dirty="0"/>
                  <a:t>Do events x and y co-occur more than if they were independent?</a:t>
                </a:r>
              </a:p>
              <a:p>
                <a:pPr lvl="1"/>
                <a:endParaRPr lang="en-US" sz="4300" dirty="0"/>
              </a:p>
              <a:p>
                <a:endParaRPr lang="en-US" sz="4300" b="1" dirty="0"/>
              </a:p>
              <a:p>
                <a:pPr marL="0" lvl="1" indent="0">
                  <a:buClr>
                    <a:srgbClr val="CC0000"/>
                  </a:buClr>
                  <a:buNone/>
                </a:pPr>
                <a:endParaRPr lang="en-US" sz="4300" b="1" dirty="0"/>
              </a:p>
              <a:p>
                <a:pPr marL="0" lvl="1" indent="0">
                  <a:buClr>
                    <a:srgbClr val="CC0000"/>
                  </a:buClr>
                  <a:buNone/>
                </a:pPr>
                <a:r>
                  <a:rPr lang="en-US" sz="4600" b="1" dirty="0"/>
                  <a:t>PMI between two words</a:t>
                </a:r>
                <a:r>
                  <a:rPr lang="en-US" sz="4600" dirty="0"/>
                  <a:t>:  </a:t>
                </a:r>
                <a:r>
                  <a:rPr lang="en-US" sz="4600" dirty="0">
                    <a:solidFill>
                      <a:schemeClr val="bg1">
                        <a:lumMod val="65000"/>
                      </a:schemeClr>
                    </a:solidFill>
                  </a:rPr>
                  <a:t>(Church &amp; Hanks 1989)</a:t>
                </a:r>
                <a:endParaRPr lang="en-US" sz="4600" dirty="0"/>
              </a:p>
              <a:p>
                <a:pPr marL="457200" lvl="1" indent="0">
                  <a:buNone/>
                </a:pPr>
                <a:r>
                  <a:rPr lang="en-US" sz="4300" dirty="0"/>
                  <a:t> Do words x and y co-occur more than if they were independent? </a:t>
                </a:r>
              </a:p>
              <a:p>
                <a:pPr>
                  <a:buFont typeface="Wingdings" pitchFamily="-65" charset="2"/>
                  <a:buNone/>
                </a:pPr>
                <a:endParaRPr lang="en-US" dirty="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4600">
                          <a:latin typeface="Cambria Math" charset="0"/>
                        </a:rPr>
                        <m:t>PMI</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e>
                      </m:d>
                      <m:r>
                        <a:rPr lang="en-US" sz="4600" i="1">
                          <a:latin typeface="Cambria Math" charset="0"/>
                        </a:rPr>
                        <m:t>=</m:t>
                      </m:r>
                      <m:sSub>
                        <m:sSubPr>
                          <m:ctrlPr>
                            <a:rPr lang="en-US" sz="4600" i="1">
                              <a:latin typeface="Cambria Math" panose="02040503050406030204" pitchFamily="18" charset="0"/>
                            </a:rPr>
                          </m:ctrlPr>
                        </m:sSubPr>
                        <m:e>
                          <m:r>
                            <m:rPr>
                              <m:nor/>
                            </m:rPr>
                            <a:rPr lang="en-US" sz="4600">
                              <a:latin typeface="Cambria Math" charset="0"/>
                            </a:rPr>
                            <m:t>log</m:t>
                          </m:r>
                        </m:e>
                        <m:sub>
                          <m:r>
                            <a:rPr lang="en-US" sz="4600" i="1">
                              <a:latin typeface="Cambria Math" charset="0"/>
                            </a:rPr>
                            <m:t>2</m:t>
                          </m:r>
                        </m:sub>
                      </m:sSub>
                      <m:f>
                        <m:fPr>
                          <m:ctrlPr>
                            <a:rPr lang="en-US" sz="4600" i="1">
                              <a:latin typeface="Cambria Math" panose="02040503050406030204" pitchFamily="18" charset="0"/>
                            </a:rPr>
                          </m:ctrlPr>
                        </m:fPr>
                        <m:num>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num>
                        <m:den>
                          <m:r>
                            <a:rPr lang="en-US" sz="4600" i="1">
                              <a:latin typeface="Cambria Math" charset="0"/>
                            </a:rPr>
                            <m:t>𝑃</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e>
                          </m:d>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den>
                      </m:f>
                    </m:oMath>
                  </m:oMathPara>
                </a14:m>
                <a:endParaRPr lang="en-US" sz="46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90600" y="1981200"/>
                <a:ext cx="10896600" cy="4724400"/>
              </a:xfrm>
              <a:blipFill>
                <a:blip r:embed="rId4"/>
                <a:stretch>
                  <a:fillRect l="-2328" t="-4570"/>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487060971"/>
              </p:ext>
            </p:extLst>
          </p:nvPr>
        </p:nvGraphicFramePr>
        <p:xfrm>
          <a:off x="3175357" y="2971800"/>
          <a:ext cx="4338281" cy="914400"/>
        </p:xfrm>
        <a:graphic>
          <a:graphicData uri="http://schemas.openxmlformats.org/presentationml/2006/ole">
            <mc:AlternateContent xmlns:mc="http://schemas.openxmlformats.org/markup-compatibility/2006">
              <mc:Choice xmlns:v="urn:schemas-microsoft-com:vml" Requires="v">
                <p:oleObj name="Equation" r:id="rId5" imgW="1689100" imgH="355600" progId="Equation.3">
                  <p:embed/>
                </p:oleObj>
              </mc:Choice>
              <mc:Fallback>
                <p:oleObj name="Equation" r:id="rId5" imgW="1689100" imgH="355600" progId="Equation.3">
                  <p:embed/>
                  <p:pic>
                    <p:nvPicPr>
                      <p:cNvPr id="7" name="Object 4"/>
                      <p:cNvPicPr>
                        <a:picLocks noChangeAspect="1" noChangeArrowheads="1"/>
                      </p:cNvPicPr>
                      <p:nvPr/>
                    </p:nvPicPr>
                    <p:blipFill>
                      <a:blip r:embed="rId6"/>
                      <a:srcRect/>
                      <a:stretch>
                        <a:fillRect/>
                      </a:stretch>
                    </p:blipFill>
                    <p:spPr bwMode="auto">
                      <a:xfrm>
                        <a:off x="3175357" y="2971800"/>
                        <a:ext cx="4338281" cy="914400"/>
                      </a:xfrm>
                      <a:prstGeom prst="rect">
                        <a:avLst/>
                      </a:prstGeom>
                      <a:noFill/>
                      <a:effectLst/>
                    </p:spPr>
                  </p:pic>
                </p:oleObj>
              </mc:Fallback>
            </mc:AlternateContent>
          </a:graphicData>
        </a:graphic>
      </p:graphicFrame>
    </p:spTree>
    <p:extLst>
      <p:ext uri="{BB962C8B-B14F-4D97-AF65-F5344CB8AC3E}">
        <p14:creationId xmlns:p14="http://schemas.microsoft.com/office/powerpoint/2010/main" val="286391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685800" y="457200"/>
            <a:ext cx="10668000" cy="742950"/>
          </a:xfrm>
        </p:spPr>
        <p:txBody>
          <a:bodyPr>
            <a:normAutofit/>
          </a:bodyPr>
          <a:lstStyle/>
          <a:p>
            <a:r>
              <a:rPr lang="en-US" sz="4400" dirty="0"/>
              <a:t>Positive </a:t>
            </a:r>
            <a:r>
              <a:rPr lang="en-US" sz="4400" dirty="0" err="1"/>
              <a:t>Pointwise</a:t>
            </a:r>
            <a:r>
              <a:rPr lang="en-US" sz="44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14400" y="1524000"/>
                <a:ext cx="11277600" cy="5105400"/>
              </a:xfrm>
            </p:spPr>
            <p:txBody>
              <a:bodyPr>
                <a:noAutofit/>
              </a:bodyPr>
              <a:lstStyle/>
              <a:p>
                <a:pPr marL="342900" lvl="1" indent="-342900">
                  <a:buClr>
                    <a:srgbClr val="CC0000"/>
                  </a:buClr>
                </a:pPr>
                <a:r>
                  <a:rPr lang="en-US" sz="2800" dirty="0"/>
                  <a:t>PMI ranges from </a:t>
                </a:r>
                <a14:m>
                  <m:oMath xmlns:m="http://schemas.openxmlformats.org/officeDocument/2006/math">
                    <m:r>
                      <a:rPr lang="en-US" sz="2800" i="1">
                        <a:latin typeface="Cambria Math" charset="0"/>
                      </a:rPr>
                      <m:t>−</m:t>
                    </m:r>
                    <m:r>
                      <a:rPr lang="en-US" sz="2800" i="1">
                        <a:latin typeface="Cambria Math" charset="0"/>
                        <a:ea typeface="Cambria Math" charset="0"/>
                        <a:cs typeface="Cambria Math" charset="0"/>
                      </a:rPr>
                      <m:t>∞  </m:t>
                    </m:r>
                    <m:r>
                      <m:rPr>
                        <m:nor/>
                      </m:rPr>
                      <a:rPr lang="en-US" sz="2800"/>
                      <m:t>to</m:t>
                    </m:r>
                    <m:r>
                      <a:rPr lang="en-US" sz="2800" i="1">
                        <a:latin typeface="Cambria Math" charset="0"/>
                      </a:rPr>
                      <m:t> </m:t>
                    </m:r>
                    <m:r>
                      <a:rPr lang="en-US" sz="2800" i="1">
                        <a:latin typeface="Cambria Math" charset="0"/>
                        <a:ea typeface="Cambria Math" charset="0"/>
                        <a:cs typeface="Cambria Math" charset="0"/>
                      </a:rPr>
                      <m:t>+∞</m:t>
                    </m:r>
                  </m:oMath>
                </a14:m>
                <a:endParaRPr lang="en-US" sz="2800" dirty="0"/>
              </a:p>
              <a:p>
                <a:pPr marL="342900" lvl="1" indent="-342900">
                  <a:buClr>
                    <a:srgbClr val="CC0000"/>
                  </a:buClr>
                </a:pPr>
                <a:r>
                  <a:rPr lang="en-US" sz="2800" dirty="0"/>
                  <a:t>But the negative values are problematic</a:t>
                </a:r>
              </a:p>
              <a:p>
                <a:pPr marL="685800" lvl="2" indent="-342900"/>
                <a:r>
                  <a:rPr lang="en-US" sz="2800" dirty="0"/>
                  <a:t>Things are co-occurring </a:t>
                </a:r>
                <a:r>
                  <a:rPr lang="en-US" sz="2800" b="1" dirty="0"/>
                  <a:t>less than </a:t>
                </a:r>
                <a:r>
                  <a:rPr lang="en-US" sz="2800" dirty="0"/>
                  <a:t>we expect by chance</a:t>
                </a:r>
              </a:p>
              <a:p>
                <a:pPr marL="685800" lvl="2" indent="-342900"/>
                <a:r>
                  <a:rPr lang="en-US" sz="2800" dirty="0"/>
                  <a:t>Unreliable without enormous corpora</a:t>
                </a:r>
              </a:p>
              <a:p>
                <a:pPr marL="1028700" lvl="3" indent="-342900"/>
                <a:r>
                  <a:rPr lang="en-US" sz="2400" dirty="0"/>
                  <a:t>Imagine w1 and w2 whose probability is each 10</a:t>
                </a:r>
                <a:r>
                  <a:rPr lang="en-US" sz="2400" baseline="30000" dirty="0"/>
                  <a:t>-6</a:t>
                </a:r>
                <a:endParaRPr lang="en-US" sz="2400" dirty="0"/>
              </a:p>
              <a:p>
                <a:pPr marL="1028700" lvl="3" indent="-342900"/>
                <a:r>
                  <a:rPr lang="en-US" sz="2400" dirty="0"/>
                  <a:t>Hard to be sure p(w1,w2) is significantly different than 10</a:t>
                </a:r>
                <a:r>
                  <a:rPr lang="en-US" sz="2400" baseline="30000" dirty="0"/>
                  <a:t>-12</a:t>
                </a:r>
                <a:r>
                  <a:rPr lang="en-US" sz="2400" dirty="0"/>
                  <a:t> </a:t>
                </a:r>
              </a:p>
              <a:p>
                <a:pPr marL="685800" lvl="2" indent="-342900"/>
                <a:r>
                  <a:rPr lang="en-US" sz="2800" dirty="0"/>
                  <a:t>Plus it’s not clear people are good at “</a:t>
                </a:r>
                <a:r>
                  <a:rPr lang="en-US" sz="2800" dirty="0" err="1"/>
                  <a:t>unrelatedness</a:t>
                </a:r>
                <a:r>
                  <a:rPr lang="en-US" sz="2800" dirty="0"/>
                  <a:t>”</a:t>
                </a:r>
              </a:p>
              <a:p>
                <a:pPr marL="342900" lvl="1" indent="-342900"/>
                <a:r>
                  <a:rPr lang="en-US" sz="2800" dirty="0"/>
                  <a:t>So we just replace negative PMI values by 0</a:t>
                </a:r>
              </a:p>
              <a:p>
                <a:pPr marL="342900" lvl="1" indent="-342900"/>
                <a:r>
                  <a:rPr lang="en-US" sz="2800" dirty="0"/>
                  <a:t>Positive PMI (</a:t>
                </a:r>
                <a:r>
                  <a:rPr lang="en-US" sz="2800" b="1" dirty="0"/>
                  <a:t>PPMI</a:t>
                </a:r>
                <a:r>
                  <a:rPr lang="en-US" sz="2800" dirty="0"/>
                  <a:t>) between word1 and word2:</a:t>
                </a:r>
                <a:endParaRPr lang="en-US" sz="24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400">
                          <a:latin typeface="Cambria Math" charset="0"/>
                        </a:rPr>
                        <m:t>PPMI</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max</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nor/>
                                    </m:rPr>
                                    <a:rPr lang="en-US" sz="2400">
                                      <a:latin typeface="Cambria Math" charset="0"/>
                                    </a:rPr>
                                    <m:t>log</m:t>
                                  </m:r>
                                </m:e>
                                <m:sub>
                                  <m:r>
                                    <a:rPr lang="en-US" sz="2400" i="1">
                                      <a:latin typeface="Cambria Math" charset="0"/>
                                    </a:rPr>
                                    <m:t>2</m:t>
                                  </m:r>
                                </m:sub>
                              </m:sSub>
                              <m:f>
                                <m:fPr>
                                  <m:ctrlPr>
                                    <a:rPr lang="en-US" sz="2400" i="1">
                                      <a:latin typeface="Cambria Math" panose="02040503050406030204" pitchFamily="18" charset="0"/>
                                    </a:rPr>
                                  </m:ctrlPr>
                                </m:fPr>
                                <m:num>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num>
                                <m:den>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e>
                                  </m:d>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den>
                              </m:f>
                              <m:r>
                                <a:rPr lang="en-US" sz="2400" i="1">
                                  <a:latin typeface="Cambria Math" charset="0"/>
                                </a:rPr>
                                <m:t>,0</m:t>
                              </m:r>
                            </m:e>
                          </m:d>
                        </m:e>
                      </m:func>
                    </m:oMath>
                  </m:oMathPara>
                </a14:m>
                <a:endParaRPr lang="en-US" b="1" dirty="0"/>
              </a:p>
              <a:p>
                <a:pPr lvl="1"/>
                <a:endParaRPr lang="en-US" sz="2000" dirty="0"/>
              </a:p>
              <a:p>
                <a:pPr>
                  <a:buFont typeface="Wingdings" pitchFamily="-65" charset="2"/>
                  <a:buNone/>
                </a:pPr>
                <a:endParaRPr lang="en-US" sz="2400" dirty="0"/>
              </a:p>
              <a:p>
                <a:pPr>
                  <a:buFont typeface="Wingdings" pitchFamily="-65" charset="2"/>
                  <a:buNone/>
                </a:pPr>
                <a:endParaRPr lang="en-US" sz="18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14400" y="1524000"/>
                <a:ext cx="11277600" cy="5105400"/>
              </a:xfrm>
              <a:blipFill>
                <a:blip r:embed="rId3"/>
                <a:stretch>
                  <a:fillRect l="-2025" t="-2481"/>
                </a:stretch>
              </a:blipFill>
            </p:spPr>
            <p:txBody>
              <a:bodyPr/>
              <a:lstStyle/>
              <a:p>
                <a:r>
                  <a:rPr lang="en-US">
                    <a:noFill/>
                  </a:rPr>
                  <a:t> </a:t>
                </a:r>
              </a:p>
            </p:txBody>
          </p:sp>
        </mc:Fallback>
      </mc:AlternateContent>
    </p:spTree>
    <p:extLst>
      <p:ext uri="{BB962C8B-B14F-4D97-AF65-F5344CB8AC3E}">
        <p14:creationId xmlns:p14="http://schemas.microsoft.com/office/powerpoint/2010/main" val="1740247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99" y="290310"/>
            <a:ext cx="9448801" cy="742950"/>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1066800" y="1421494"/>
            <a:ext cx="11201400" cy="3333750"/>
          </a:xfrm>
        </p:spPr>
        <p:txBody>
          <a:bodyPr>
            <a:normAutofit/>
          </a:bodyPr>
          <a:lstStyle/>
          <a:p>
            <a:r>
              <a:rPr lang="en-US" sz="3600" dirty="0"/>
              <a:t>Matrix </a:t>
            </a:r>
            <a:r>
              <a:rPr lang="en-US" sz="3600" dirty="0">
                <a:latin typeface="Times New Roman"/>
                <a:cs typeface="Times New Roman"/>
              </a:rPr>
              <a:t>F</a:t>
            </a:r>
            <a:r>
              <a:rPr lang="en-US" sz="3600" dirty="0"/>
              <a:t> with </a:t>
            </a:r>
            <a:r>
              <a:rPr lang="en-US" sz="3600" dirty="0">
                <a:latin typeface="Times New Roman"/>
                <a:cs typeface="Times New Roman"/>
              </a:rPr>
              <a:t>W</a:t>
            </a:r>
            <a:r>
              <a:rPr lang="en-US" sz="3600" dirty="0"/>
              <a:t> rows (words) and </a:t>
            </a:r>
            <a:r>
              <a:rPr lang="en-US" sz="3600" dirty="0">
                <a:latin typeface="Times New Roman"/>
                <a:cs typeface="Times New Roman"/>
              </a:rPr>
              <a:t>C</a:t>
            </a:r>
            <a:r>
              <a:rPr lang="en-US" sz="3600" dirty="0"/>
              <a:t> columns (contexts)</a:t>
            </a:r>
          </a:p>
          <a:p>
            <a:r>
              <a:rPr lang="en-US" sz="3600" dirty="0" err="1">
                <a:latin typeface="Times New Roman"/>
                <a:cs typeface="Times New Roman"/>
              </a:rPr>
              <a:t>f</a:t>
            </a:r>
            <a:r>
              <a:rPr lang="en-US" sz="3600" baseline="-25000" dirty="0" err="1">
                <a:latin typeface="Times New Roman"/>
                <a:cs typeface="Times New Roman"/>
              </a:rPr>
              <a:t>ij</a:t>
            </a:r>
            <a:r>
              <a:rPr lang="en-US" sz="3600" dirty="0"/>
              <a:t> is # of times </a:t>
            </a:r>
            <a:r>
              <a:rPr lang="en-US" sz="3600" dirty="0" err="1">
                <a:latin typeface="Times New Roman"/>
                <a:cs typeface="Times New Roman"/>
              </a:rPr>
              <a:t>w</a:t>
            </a:r>
            <a:r>
              <a:rPr lang="en-US" sz="3600" baseline="-25000" dirty="0" err="1">
                <a:latin typeface="Times New Roman"/>
                <a:cs typeface="Times New Roman"/>
              </a:rPr>
              <a:t>i</a:t>
            </a:r>
            <a:r>
              <a:rPr lang="en-US" sz="3600" dirty="0"/>
              <a:t> occurs in context </a:t>
            </a:r>
            <a:r>
              <a:rPr lang="en-US" sz="3600" dirty="0" err="1">
                <a:latin typeface="Times New Roman"/>
                <a:cs typeface="Times New Roman"/>
              </a:rPr>
              <a:t>c</a:t>
            </a:r>
            <a:r>
              <a:rPr lang="en-US" sz="3600" baseline="-25000" dirty="0" err="1">
                <a:latin typeface="Times New Roman"/>
                <a:cs typeface="Times New Roman"/>
              </a:rPr>
              <a:t>j</a:t>
            </a:r>
            <a:endParaRPr lang="en-US" sz="3600"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p:blipFill>
        <p:spPr>
          <a:xfrm>
            <a:off x="5690657" y="3084287"/>
            <a:ext cx="6531014" cy="154939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510754240"/>
              </p:ext>
            </p:extLst>
          </p:nvPr>
        </p:nvGraphicFramePr>
        <p:xfrm>
          <a:off x="685800" y="3429000"/>
          <a:ext cx="1397907" cy="1168400"/>
        </p:xfrm>
        <a:graphic>
          <a:graphicData uri="http://schemas.openxmlformats.org/presentationml/2006/ole">
            <mc:AlternateContent xmlns:mc="http://schemas.openxmlformats.org/markup-compatibility/2006">
              <mc:Choice xmlns:v="urn:schemas-microsoft-com:vml" Requires="v">
                <p:oleObj name="Equation" r:id="rId3" imgW="850900" imgH="711200" progId="Equation.3">
                  <p:embed/>
                </p:oleObj>
              </mc:Choice>
              <mc:Fallback>
                <p:oleObj name="Equation" r:id="rId3" imgW="850900" imgH="711200" progId="Equation.3">
                  <p:embed/>
                  <p:pic>
                    <p:nvPicPr>
                      <p:cNvPr id="6" name="Object 5"/>
                      <p:cNvPicPr/>
                      <p:nvPr/>
                    </p:nvPicPr>
                    <p:blipFill>
                      <a:blip r:embed="rId4"/>
                      <a:stretch>
                        <a:fillRect/>
                      </a:stretch>
                    </p:blipFill>
                    <p:spPr>
                      <a:xfrm>
                        <a:off x="685800" y="342900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49170610"/>
              </p:ext>
            </p:extLst>
          </p:nvPr>
        </p:nvGraphicFramePr>
        <p:xfrm>
          <a:off x="2275872" y="3048000"/>
          <a:ext cx="1418771" cy="1627414"/>
        </p:xfrm>
        <a:graphic>
          <a:graphicData uri="http://schemas.openxmlformats.org/presentationml/2006/ole">
            <mc:AlternateContent xmlns:mc="http://schemas.openxmlformats.org/markup-compatibility/2006">
              <mc:Choice xmlns:v="urn:schemas-microsoft-com:vml" Requires="v">
                <p:oleObj name="Equation" r:id="rId5" imgW="863600" imgH="990600" progId="Equation.3">
                  <p:embed/>
                </p:oleObj>
              </mc:Choice>
              <mc:Fallback>
                <p:oleObj name="Equation" r:id="rId5" imgW="863600" imgH="990600" progId="Equation.3">
                  <p:embed/>
                  <p:pic>
                    <p:nvPicPr>
                      <p:cNvPr id="7" name="Object 6"/>
                      <p:cNvPicPr/>
                      <p:nvPr/>
                    </p:nvPicPr>
                    <p:blipFill>
                      <a:blip r:embed="rId6"/>
                      <a:stretch>
                        <a:fillRect/>
                      </a:stretch>
                    </p:blipFill>
                    <p:spPr>
                      <a:xfrm>
                        <a:off x="2275872" y="304800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14999222"/>
              </p:ext>
            </p:extLst>
          </p:nvPr>
        </p:nvGraphicFramePr>
        <p:xfrm>
          <a:off x="3962400" y="3048000"/>
          <a:ext cx="1460500" cy="1585686"/>
        </p:xfrm>
        <a:graphic>
          <a:graphicData uri="http://schemas.openxmlformats.org/presentationml/2006/ole">
            <mc:AlternateContent xmlns:mc="http://schemas.openxmlformats.org/markup-compatibility/2006">
              <mc:Choice xmlns:v="urn:schemas-microsoft-com:vml" Requires="v">
                <p:oleObj name="Equation" r:id="rId7" imgW="889000" imgH="965200" progId="Equation.3">
                  <p:embed/>
                </p:oleObj>
              </mc:Choice>
              <mc:Fallback>
                <p:oleObj name="Equation" r:id="rId7" imgW="889000" imgH="965200" progId="Equation.3">
                  <p:embed/>
                  <p:pic>
                    <p:nvPicPr>
                      <p:cNvPr id="9" name="Object 8"/>
                      <p:cNvPicPr/>
                      <p:nvPr/>
                    </p:nvPicPr>
                    <p:blipFill>
                      <a:blip r:embed="rId8"/>
                      <a:stretch>
                        <a:fillRect/>
                      </a:stretch>
                    </p:blipFill>
                    <p:spPr>
                      <a:xfrm>
                        <a:off x="3962400" y="304800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56806547"/>
              </p:ext>
            </p:extLst>
          </p:nvPr>
        </p:nvGraphicFramePr>
        <p:xfrm>
          <a:off x="990600" y="5130800"/>
          <a:ext cx="2570544" cy="1041400"/>
        </p:xfrm>
        <a:graphic>
          <a:graphicData uri="http://schemas.openxmlformats.org/presentationml/2006/ole">
            <mc:AlternateContent xmlns:mc="http://schemas.openxmlformats.org/markup-compatibility/2006">
              <mc:Choice xmlns:v="urn:schemas-microsoft-com:vml" Requires="v">
                <p:oleObj name="Equation" r:id="rId9" imgW="1130300" imgH="457200" progId="Equation.3">
                  <p:embed/>
                </p:oleObj>
              </mc:Choice>
              <mc:Fallback>
                <p:oleObj name="Equation" r:id="rId9" imgW="1130300" imgH="457200" progId="Equation.3">
                  <p:embed/>
                  <p:pic>
                    <p:nvPicPr>
                      <p:cNvPr id="10" name="Object 9"/>
                      <p:cNvPicPr/>
                      <p:nvPr/>
                    </p:nvPicPr>
                    <p:blipFill>
                      <a:blip r:embed="rId10"/>
                      <a:stretch>
                        <a:fillRect/>
                      </a:stretch>
                    </p:blipFill>
                    <p:spPr>
                      <a:xfrm>
                        <a:off x="990600" y="5130800"/>
                        <a:ext cx="2570544" cy="1041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64124493"/>
              </p:ext>
            </p:extLst>
          </p:nvPr>
        </p:nvGraphicFramePr>
        <p:xfrm>
          <a:off x="4223267" y="5029736"/>
          <a:ext cx="4420456" cy="1243528"/>
        </p:xfrm>
        <a:graphic>
          <a:graphicData uri="http://schemas.openxmlformats.org/presentationml/2006/ole">
            <mc:AlternateContent xmlns:mc="http://schemas.openxmlformats.org/markup-compatibility/2006">
              <mc:Choice xmlns:v="urn:schemas-microsoft-com:vml" Requires="v">
                <p:oleObj name="Equation" r:id="rId11" imgW="1943100" imgH="546100" progId="Equation.3">
                  <p:embed/>
                </p:oleObj>
              </mc:Choice>
              <mc:Fallback>
                <p:oleObj name="Equation" r:id="rId11" imgW="1943100" imgH="546100" progId="Equation.3">
                  <p:embed/>
                  <p:pic>
                    <p:nvPicPr>
                      <p:cNvPr id="11" name="Object 10"/>
                      <p:cNvPicPr/>
                      <p:nvPr/>
                    </p:nvPicPr>
                    <p:blipFill>
                      <a:blip r:embed="rId12"/>
                      <a:stretch>
                        <a:fillRect/>
                      </a:stretch>
                    </p:blipFill>
                    <p:spPr>
                      <a:xfrm>
                        <a:off x="4223267" y="5029736"/>
                        <a:ext cx="4420456" cy="1243528"/>
                      </a:xfrm>
                      <a:prstGeom prst="rect">
                        <a:avLst/>
                      </a:prstGeom>
                    </p:spPr>
                  </p:pic>
                </p:oleObj>
              </mc:Fallback>
            </mc:AlternateContent>
          </a:graphicData>
        </a:graphic>
      </p:graphicFrame>
    </p:spTree>
    <p:extLst>
      <p:ext uri="{BB962C8B-B14F-4D97-AF65-F5344CB8AC3E}">
        <p14:creationId xmlns:p14="http://schemas.microsoft.com/office/powerpoint/2010/main" val="989497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95600"/>
            <a:ext cx="3124200" cy="1295400"/>
          </a:xfrm>
        </p:spPr>
        <p:txBody>
          <a:bodyPr>
            <a:normAutofit fontScale="550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dirty="0"/>
          </a:p>
        </p:txBody>
      </p:sp>
      <p:sp>
        <p:nvSpPr>
          <p:cNvPr id="8" name="TextBox 7"/>
          <p:cNvSpPr txBox="1"/>
          <p:nvPr/>
        </p:nvSpPr>
        <p:spPr>
          <a:xfrm>
            <a:off x="5070923" y="2819400"/>
            <a:ext cx="878767" cy="369332"/>
          </a:xfrm>
          <a:prstGeom prst="rect">
            <a:avLst/>
          </a:prstGeom>
          <a:noFill/>
        </p:spPr>
        <p:txBody>
          <a:bodyPr wrap="none" rtlCol="0">
            <a:spAutoFit/>
          </a:bodyPr>
          <a:lstStyle/>
          <a:p>
            <a:r>
              <a:rPr lang="en-US" dirty="0"/>
              <a:t>= .3399</a:t>
            </a:r>
          </a:p>
        </p:txBody>
      </p:sp>
      <p:sp>
        <p:nvSpPr>
          <p:cNvPr id="9" name="TextBox 8"/>
          <p:cNvSpPr txBox="1"/>
          <p:nvPr/>
        </p:nvSpPr>
        <p:spPr>
          <a:xfrm>
            <a:off x="3700229" y="2818935"/>
            <a:ext cx="1444626" cy="369332"/>
          </a:xfrm>
          <a:prstGeom prst="rect">
            <a:avLst/>
          </a:prstGeom>
          <a:noFill/>
        </p:spPr>
        <p:txBody>
          <a:bodyPr wrap="none" rtlCol="0">
            <a:spAutoFit/>
          </a:bodyPr>
          <a:lstStyle/>
          <a:p>
            <a:r>
              <a:rPr lang="en-US" dirty="0"/>
              <a:t>3982/111716</a:t>
            </a:r>
          </a:p>
        </p:txBody>
      </p:sp>
      <p:sp>
        <p:nvSpPr>
          <p:cNvPr id="10" name="TextBox 9"/>
          <p:cNvSpPr txBox="1"/>
          <p:nvPr/>
        </p:nvSpPr>
        <p:spPr>
          <a:xfrm>
            <a:off x="3091992" y="3212068"/>
            <a:ext cx="1327608" cy="369332"/>
          </a:xfrm>
          <a:prstGeom prst="rect">
            <a:avLst/>
          </a:prstGeom>
          <a:noFill/>
        </p:spPr>
        <p:txBody>
          <a:bodyPr wrap="none" rtlCol="0">
            <a:spAutoFit/>
          </a:bodyPr>
          <a:lstStyle/>
          <a:p>
            <a:r>
              <a:rPr lang="en-US" dirty="0"/>
              <a:t>7703/11716</a:t>
            </a:r>
          </a:p>
        </p:txBody>
      </p:sp>
      <p:sp>
        <p:nvSpPr>
          <p:cNvPr id="11" name="TextBox 10"/>
          <p:cNvSpPr txBox="1"/>
          <p:nvPr/>
        </p:nvSpPr>
        <p:spPr>
          <a:xfrm>
            <a:off x="4385123" y="3185630"/>
            <a:ext cx="878767" cy="369332"/>
          </a:xfrm>
          <a:prstGeom prst="rect">
            <a:avLst/>
          </a:prstGeom>
          <a:noFill/>
        </p:spPr>
        <p:txBody>
          <a:bodyPr wrap="none" rtlCol="0">
            <a:spAutoFit/>
          </a:bodyPr>
          <a:lstStyle/>
          <a:p>
            <a:r>
              <a:rPr lang="en-US" dirty="0"/>
              <a:t>= .6575</a:t>
            </a:r>
          </a:p>
        </p:txBody>
      </p:sp>
      <p:sp>
        <p:nvSpPr>
          <p:cNvPr id="12" name="TextBox 11"/>
          <p:cNvSpPr txBox="1"/>
          <p:nvPr/>
        </p:nvSpPr>
        <p:spPr>
          <a:xfrm>
            <a:off x="2022923" y="3642830"/>
            <a:ext cx="1327608" cy="369332"/>
          </a:xfrm>
          <a:prstGeom prst="rect">
            <a:avLst/>
          </a:prstGeom>
          <a:noFill/>
        </p:spPr>
        <p:txBody>
          <a:bodyPr wrap="none" rtlCol="0">
            <a:spAutoFit/>
          </a:bodyPr>
          <a:lstStyle/>
          <a:p>
            <a:r>
              <a:rPr lang="en-US" dirty="0"/>
              <a:t>5673/11716</a:t>
            </a:r>
          </a:p>
        </p:txBody>
      </p:sp>
      <p:sp>
        <p:nvSpPr>
          <p:cNvPr id="13" name="TextBox 12"/>
          <p:cNvSpPr txBox="1"/>
          <p:nvPr/>
        </p:nvSpPr>
        <p:spPr>
          <a:xfrm>
            <a:off x="3379754" y="3642830"/>
            <a:ext cx="1551803" cy="369332"/>
          </a:xfrm>
          <a:prstGeom prst="rect">
            <a:avLst/>
          </a:prstGeom>
          <a:noFill/>
        </p:spPr>
        <p:txBody>
          <a:bodyPr wrap="square" rtlCol="0">
            <a:spAutoFit/>
          </a:bodyPr>
          <a:lstStyle/>
          <a:p>
            <a:r>
              <a:rPr lang="en-US" dirty="0"/>
              <a:t>= .4842</a:t>
            </a:r>
          </a:p>
        </p:txBody>
      </p:sp>
      <p:graphicFrame>
        <p:nvGraphicFramePr>
          <p:cNvPr id="14" name="Object 13"/>
          <p:cNvGraphicFramePr>
            <a:graphicFrameLocks noChangeAspect="1"/>
          </p:cNvGraphicFramePr>
          <p:nvPr>
            <p:extLst>
              <p:ext uri="{D42A27DB-BD31-4B8C-83A1-F6EECF244321}">
                <p14:modId xmlns:p14="http://schemas.microsoft.com/office/powerpoint/2010/main" val="3004259257"/>
              </p:ext>
            </p:extLst>
          </p:nvPr>
        </p:nvGraphicFramePr>
        <p:xfrm>
          <a:off x="990600" y="632459"/>
          <a:ext cx="1981202" cy="1655931"/>
        </p:xfrm>
        <a:graphic>
          <a:graphicData uri="http://schemas.openxmlformats.org/presentationml/2006/ole">
            <mc:AlternateContent xmlns:mc="http://schemas.openxmlformats.org/markup-compatibility/2006">
              <mc:Choice xmlns:v="urn:schemas-microsoft-com:vml" Requires="v">
                <p:oleObj name="Equation" r:id="rId2" imgW="850900" imgH="711200" progId="Equation.3">
                  <p:embed/>
                </p:oleObj>
              </mc:Choice>
              <mc:Fallback>
                <p:oleObj name="Equation" r:id="rId2" imgW="850900" imgH="711200" progId="Equation.3">
                  <p:embed/>
                  <p:pic>
                    <p:nvPicPr>
                      <p:cNvPr id="14" name="Object 13"/>
                      <p:cNvPicPr/>
                      <p:nvPr/>
                    </p:nvPicPr>
                    <p:blipFill>
                      <a:blip r:embed="rId3"/>
                      <a:stretch>
                        <a:fillRect/>
                      </a:stretch>
                    </p:blipFill>
                    <p:spPr>
                      <a:xfrm>
                        <a:off x="990600" y="632459"/>
                        <a:ext cx="1981202" cy="165593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40150165"/>
              </p:ext>
            </p:extLst>
          </p:nvPr>
        </p:nvGraphicFramePr>
        <p:xfrm>
          <a:off x="6725882" y="2631592"/>
          <a:ext cx="1631583" cy="1295400"/>
        </p:xfrm>
        <a:graphic>
          <a:graphicData uri="http://schemas.openxmlformats.org/presentationml/2006/ole">
            <mc:AlternateContent xmlns:mc="http://schemas.openxmlformats.org/markup-compatibility/2006">
              <mc:Choice xmlns:v="urn:schemas-microsoft-com:vml" Requires="v">
                <p:oleObj name="Equation" r:id="rId4" imgW="863600" imgH="685800" progId="Equation.3">
                  <p:embed/>
                </p:oleObj>
              </mc:Choice>
              <mc:Fallback>
                <p:oleObj name="Equation" r:id="rId4" imgW="863600" imgH="685800" progId="Equation.3">
                  <p:embed/>
                  <p:pic>
                    <p:nvPicPr>
                      <p:cNvPr id="15" name="Object 14"/>
                      <p:cNvPicPr/>
                      <p:nvPr/>
                    </p:nvPicPr>
                    <p:blipFill>
                      <a:blip r:embed="rId5"/>
                      <a:stretch>
                        <a:fillRect/>
                      </a:stretch>
                    </p:blipFill>
                    <p:spPr>
                      <a:xfrm>
                        <a:off x="6725882" y="2631592"/>
                        <a:ext cx="1631583" cy="12954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30613904"/>
              </p:ext>
            </p:extLst>
          </p:nvPr>
        </p:nvGraphicFramePr>
        <p:xfrm>
          <a:off x="8957311" y="2686128"/>
          <a:ext cx="1599162" cy="1259432"/>
        </p:xfrm>
        <a:graphic>
          <a:graphicData uri="http://schemas.openxmlformats.org/presentationml/2006/ole">
            <mc:AlternateContent xmlns:mc="http://schemas.openxmlformats.org/markup-compatibility/2006">
              <mc:Choice xmlns:v="urn:schemas-microsoft-com:vml" Requires="v">
                <p:oleObj name="Equation" r:id="rId6" imgW="838200" imgH="660400" progId="Equation.3">
                  <p:embed/>
                </p:oleObj>
              </mc:Choice>
              <mc:Fallback>
                <p:oleObj name="Equation" r:id="rId6" imgW="838200" imgH="660400" progId="Equation.3">
                  <p:embed/>
                  <p:pic>
                    <p:nvPicPr>
                      <p:cNvPr id="16" name="Object 15"/>
                      <p:cNvPicPr/>
                      <p:nvPr/>
                    </p:nvPicPr>
                    <p:blipFill>
                      <a:blip r:embed="rId7"/>
                      <a:stretch>
                        <a:fillRect/>
                      </a:stretch>
                    </p:blipFill>
                    <p:spPr>
                      <a:xfrm>
                        <a:off x="8957311" y="2686128"/>
                        <a:ext cx="1599162" cy="1259432"/>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1816" y="294248"/>
            <a:ext cx="7574907" cy="1797050"/>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9800" y="4394200"/>
            <a:ext cx="8483600" cy="2235200"/>
          </a:xfrm>
          <a:prstGeom prst="rect">
            <a:avLst/>
          </a:prstGeom>
        </p:spPr>
      </p:pic>
    </p:spTree>
    <p:extLst>
      <p:ext uri="{BB962C8B-B14F-4D97-AF65-F5344CB8AC3E}">
        <p14:creationId xmlns:p14="http://schemas.microsoft.com/office/powerpoint/2010/main" val="38968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121526325"/>
              </p:ext>
            </p:extLst>
          </p:nvPr>
        </p:nvGraphicFramePr>
        <p:xfrm>
          <a:off x="457200" y="791151"/>
          <a:ext cx="2828389" cy="1144420"/>
        </p:xfrm>
        <a:graphic>
          <a:graphicData uri="http://schemas.openxmlformats.org/presentationml/2006/ole">
            <mc:AlternateContent xmlns:mc="http://schemas.openxmlformats.org/markup-compatibility/2006">
              <mc:Choice xmlns:v="urn:schemas-microsoft-com:vml" Requires="v">
                <p:oleObj name="Equation" r:id="rId2" imgW="1130300" imgH="457200" progId="Equation.3">
                  <p:embed/>
                </p:oleObj>
              </mc:Choice>
              <mc:Fallback>
                <p:oleObj name="Equation" r:id="rId2" imgW="1130300" imgH="457200" progId="Equation.3">
                  <p:embed/>
                  <p:pic>
                    <p:nvPicPr>
                      <p:cNvPr id="8" name="Object 7"/>
                      <p:cNvPicPr/>
                      <p:nvPr/>
                    </p:nvPicPr>
                    <p:blipFill>
                      <a:blip r:embed="rId3"/>
                      <a:stretch>
                        <a:fillRect/>
                      </a:stretch>
                    </p:blipFill>
                    <p:spPr>
                      <a:xfrm>
                        <a:off x="457200" y="791151"/>
                        <a:ext cx="2828389" cy="1144420"/>
                      </a:xfrm>
                      <a:prstGeom prst="rect">
                        <a:avLst/>
                      </a:prstGeom>
                    </p:spPr>
                  </p:pic>
                </p:oleObj>
              </mc:Fallback>
            </mc:AlternateContent>
          </a:graphicData>
        </a:graphic>
      </p:graphicFrame>
      <p:sp>
        <p:nvSpPr>
          <p:cNvPr id="9" name="Content Placeholder 8"/>
          <p:cNvSpPr>
            <a:spLocks noGrp="1"/>
          </p:cNvSpPr>
          <p:nvPr>
            <p:ph idx="1"/>
          </p:nvPr>
        </p:nvSpPr>
        <p:spPr>
          <a:xfrm>
            <a:off x="457200" y="3263900"/>
            <a:ext cx="4762499" cy="609600"/>
          </a:xfrm>
        </p:spPr>
        <p:txBody>
          <a:bodyPr>
            <a:noAutofit/>
          </a:bodyPr>
          <a:lstStyle/>
          <a:p>
            <a:r>
              <a:rPr lang="en-US" sz="3000" dirty="0" err="1"/>
              <a:t>pmi</a:t>
            </a:r>
            <a:r>
              <a:rPr lang="en-US" sz="3000" dirty="0"/>
              <a:t>(</a:t>
            </a:r>
            <a:r>
              <a:rPr lang="en-US" sz="3000" dirty="0" err="1"/>
              <a:t>information,data</a:t>
            </a:r>
            <a:r>
              <a:rPr lang="en-US" sz="3000" dirty="0"/>
              <a:t>) = log</a:t>
            </a:r>
            <a:r>
              <a:rPr lang="en-US" sz="3000" baseline="-25000" dirty="0"/>
              <a:t>2</a:t>
            </a:r>
            <a:r>
              <a:rPr lang="en-US" sz="3000" dirty="0"/>
              <a:t> (</a:t>
            </a:r>
          </a:p>
        </p:txBody>
      </p:sp>
      <p:sp>
        <p:nvSpPr>
          <p:cNvPr id="12" name="Content Placeholder 8"/>
          <p:cNvSpPr txBox="1">
            <a:spLocks/>
          </p:cNvSpPr>
          <p:nvPr/>
        </p:nvSpPr>
        <p:spPr bwMode="auto">
          <a:xfrm>
            <a:off x="4953000" y="3200400"/>
            <a:ext cx="16764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.3399 /</a:t>
            </a:r>
          </a:p>
        </p:txBody>
      </p:sp>
      <p:sp>
        <p:nvSpPr>
          <p:cNvPr id="13" name="Content Placeholder 8"/>
          <p:cNvSpPr txBox="1">
            <a:spLocks/>
          </p:cNvSpPr>
          <p:nvPr/>
        </p:nvSpPr>
        <p:spPr bwMode="auto">
          <a:xfrm>
            <a:off x="6239154" y="3200400"/>
            <a:ext cx="2828645"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(.6575*.4842) )</a:t>
            </a:r>
          </a:p>
        </p:txBody>
      </p:sp>
      <p:sp>
        <p:nvSpPr>
          <p:cNvPr id="14" name="Content Placeholder 8"/>
          <p:cNvSpPr txBox="1">
            <a:spLocks/>
          </p:cNvSpPr>
          <p:nvPr/>
        </p:nvSpPr>
        <p:spPr bwMode="auto">
          <a:xfrm>
            <a:off x="8589989" y="3200400"/>
            <a:ext cx="2306611"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 = .0944</a:t>
            </a:r>
          </a:p>
        </p:txBody>
      </p:sp>
      <p:pic>
        <p:nvPicPr>
          <p:cNvPr id="15" name="Picture 14">
            <a:extLst>
              <a:ext uri="{FF2B5EF4-FFF2-40B4-BE49-F238E27FC236}">
                <a16:creationId xmlns:a16="http://schemas.microsoft.com/office/drawing/2014/main" id="{39154094-ECC3-B44A-AF53-11ABF1AC1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974" y="288322"/>
            <a:ext cx="8160522" cy="2150078"/>
          </a:xfrm>
          <a:prstGeom prst="rect">
            <a:avLst/>
          </a:prstGeom>
        </p:spPr>
      </p:pic>
      <p:pic>
        <p:nvPicPr>
          <p:cNvPr id="5" name="Picture 4">
            <a:extLst>
              <a:ext uri="{FF2B5EF4-FFF2-40B4-BE49-F238E27FC236}">
                <a16:creationId xmlns:a16="http://schemas.microsoft.com/office/drawing/2014/main" id="{5219A392-45AB-1C44-9648-0390F10A0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514" y="4809714"/>
            <a:ext cx="10396102" cy="1727449"/>
          </a:xfrm>
          <a:prstGeom prst="rect">
            <a:avLst/>
          </a:prstGeom>
        </p:spPr>
      </p:pic>
      <p:sp>
        <p:nvSpPr>
          <p:cNvPr id="6" name="TextBox 5">
            <a:extLst>
              <a:ext uri="{FF2B5EF4-FFF2-40B4-BE49-F238E27FC236}">
                <a16:creationId xmlns:a16="http://schemas.microsoft.com/office/drawing/2014/main" id="{E77C272B-C078-9749-84D5-5B6C644D4542}"/>
              </a:ext>
            </a:extLst>
          </p:cNvPr>
          <p:cNvSpPr txBox="1"/>
          <p:nvPr/>
        </p:nvSpPr>
        <p:spPr>
          <a:xfrm>
            <a:off x="539165" y="4046990"/>
            <a:ext cx="7680629" cy="553998"/>
          </a:xfrm>
          <a:prstGeom prst="rect">
            <a:avLst/>
          </a:prstGeom>
          <a:noFill/>
        </p:spPr>
        <p:txBody>
          <a:bodyPr wrap="none" rtlCol="0">
            <a:spAutoFit/>
          </a:bodyPr>
          <a:lstStyle/>
          <a:p>
            <a:r>
              <a:rPr lang="en-US" sz="3000" dirty="0"/>
              <a:t>Resulting PPMI matrix (negatives replaced by 0) </a:t>
            </a:r>
          </a:p>
        </p:txBody>
      </p:sp>
    </p:spTree>
    <p:extLst>
      <p:ext uri="{BB962C8B-B14F-4D97-AF65-F5344CB8AC3E}">
        <p14:creationId xmlns:p14="http://schemas.microsoft.com/office/powerpoint/2010/main" val="3946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PMI</a:t>
            </a:r>
          </a:p>
        </p:txBody>
      </p:sp>
      <p:sp>
        <p:nvSpPr>
          <p:cNvPr id="3" name="Content Placeholder 2"/>
          <p:cNvSpPr>
            <a:spLocks noGrp="1"/>
          </p:cNvSpPr>
          <p:nvPr>
            <p:ph idx="1"/>
          </p:nvPr>
        </p:nvSpPr>
        <p:spPr/>
        <p:txBody>
          <a:bodyPr/>
          <a:lstStyle/>
          <a:p>
            <a:r>
              <a:rPr lang="en-US" sz="3600" dirty="0"/>
              <a:t>PMI is biased toward infrequent events</a:t>
            </a:r>
          </a:p>
          <a:p>
            <a:pPr lvl="1"/>
            <a:r>
              <a:rPr lang="en-US" dirty="0"/>
              <a:t>Very rare words have very high PMI values</a:t>
            </a:r>
          </a:p>
          <a:p>
            <a:r>
              <a:rPr lang="en-US" sz="3600" dirty="0"/>
              <a:t>Two solutions:</a:t>
            </a:r>
          </a:p>
          <a:p>
            <a:pPr lvl="1"/>
            <a:r>
              <a:rPr lang="en-US" dirty="0"/>
              <a:t>Give rare words slightly higher probabilities</a:t>
            </a:r>
          </a:p>
          <a:p>
            <a:pPr lvl="1"/>
            <a:r>
              <a:rPr lang="en-US" dirty="0"/>
              <a:t>Use add-one smoothing (which has a similar effect)</a:t>
            </a:r>
          </a:p>
          <a:p>
            <a:pPr lvl="1"/>
            <a:endParaRPr lang="en-US" dirty="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66</a:t>
            </a:fld>
            <a:endParaRPr lang="en-US"/>
          </a:p>
        </p:txBody>
      </p:sp>
    </p:spTree>
    <p:extLst>
      <p:ext uri="{BB962C8B-B14F-4D97-AF65-F5344CB8AC3E}">
        <p14:creationId xmlns:p14="http://schemas.microsoft.com/office/powerpoint/2010/main" val="1659045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5774"/>
            <a:ext cx="11300740" cy="895350"/>
          </a:xfrm>
        </p:spPr>
        <p:txBody>
          <a:bodyPr>
            <a:noAutofit/>
          </a:bodyPr>
          <a:lstStyle/>
          <a:p>
            <a:r>
              <a:rPr lang="en-US" sz="4400" dirty="0"/>
              <a:t>Weighting PMI: Giving rare context words slightly higher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2670" y="1633414"/>
                <a:ext cx="10287000" cy="5224586"/>
              </a:xfrm>
            </p:spPr>
            <p:txBody>
              <a:bodyPr>
                <a:normAutofit/>
              </a:bodyPr>
              <a:lstStyle/>
              <a:p>
                <a:r>
                  <a:rPr lang="en-US" sz="3200" dirty="0"/>
                  <a:t>Raise the context probabilities to </a:t>
                </a:r>
                <a14:m>
                  <m:oMath xmlns:m="http://schemas.openxmlformats.org/officeDocument/2006/math">
                    <m:r>
                      <a:rPr lang="en-US" sz="3200" i="1">
                        <a:latin typeface="Cambria Math" charset="0"/>
                        <a:ea typeface="Cambria Math" charset="0"/>
                        <a:cs typeface="Cambria Math" charset="0"/>
                      </a:rPr>
                      <m:t>𝛼</m:t>
                    </m:r>
                    <m:r>
                      <a:rPr lang="en-US" sz="3200" i="1">
                        <a:latin typeface="Cambria Math" charset="0"/>
                        <a:ea typeface="Cambria Math" charset="0"/>
                        <a:cs typeface="Cambria Math" charset="0"/>
                      </a:rPr>
                      <m:t>=0.75</m:t>
                    </m:r>
                  </m:oMath>
                </a14:m>
                <a:r>
                  <a:rPr lang="en-US" sz="3200" dirty="0"/>
                  <a:t>:</a:t>
                </a:r>
              </a:p>
              <a:p>
                <a:endParaRPr lang="en-US" sz="3200" dirty="0"/>
              </a:p>
              <a:p>
                <a:endParaRPr lang="en-US" sz="3200" dirty="0"/>
              </a:p>
              <a:p>
                <a:endParaRPr lang="en-US" sz="1200" dirty="0"/>
              </a:p>
              <a:p>
                <a:endParaRPr lang="en-US" sz="3200" dirty="0"/>
              </a:p>
              <a:p>
                <a:r>
                  <a:rPr lang="en-US" sz="3200" dirty="0"/>
                  <a:t>This helps because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r>
                      <a:rPr lang="en-US" sz="3200" i="1">
                        <a:latin typeface="Cambria Math" charset="0"/>
                        <a:ea typeface="Cambria Math" charset="0"/>
                        <a:cs typeface="Cambria Math" charset="0"/>
                      </a:rPr>
                      <m:t>&gt;</m:t>
                    </m:r>
                    <m:r>
                      <a:rPr lang="en-US" sz="3200" i="1">
                        <a:latin typeface="Cambria Math" charset="0"/>
                        <a:ea typeface="Cambria Math" charset="0"/>
                        <a:cs typeface="Cambria Math" charset="0"/>
                      </a:rPr>
                      <m:t>𝑃</m:t>
                    </m:r>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oMath>
                </a14:m>
                <a:r>
                  <a:rPr lang="en-US" sz="3200" dirty="0"/>
                  <a:t> for rare </a:t>
                </a:r>
                <a:r>
                  <a:rPr lang="en-US" sz="3200" i="1" dirty="0"/>
                  <a:t>c</a:t>
                </a:r>
              </a:p>
              <a:p>
                <a:r>
                  <a:rPr lang="en-US" sz="3200" dirty="0"/>
                  <a:t>Consider two events, P(a) = .99 and P(b)=.01</a:t>
                </a:r>
              </a:p>
              <a:p>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b="0" i="1" dirty="0" smtClean="0">
                            <a:latin typeface="Cambria Math" panose="02040503050406030204" pitchFamily="18" charset="0"/>
                            <a:ea typeface="Cambria Math" charset="0"/>
                            <a:cs typeface="Cambria Math" charset="0"/>
                          </a:rPr>
                          <m:t>     </m:t>
                        </m:r>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𝑎</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=.97</m:t>
                    </m:r>
                  </m:oMath>
                </a14:m>
                <a:r>
                  <a:rPr lang="en-US" sz="3200" dirty="0"/>
                  <a:t>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𝑏</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=.03</m:t>
                    </m:r>
                  </m:oMath>
                </a14:m>
                <a:endParaRPr lang="en-US" sz="32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2670" y="1633414"/>
                <a:ext cx="10287000" cy="5224586"/>
              </a:xfrm>
              <a:blipFill>
                <a:blip r:embed="rId2"/>
                <a:stretch>
                  <a:fillRect l="-2469" t="-24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z="1100" smtClean="0"/>
              <a:pPr/>
              <a:t>67</a:t>
            </a:fld>
            <a:endParaRPr lang="en-US" sz="11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286000"/>
            <a:ext cx="5335405" cy="1884963"/>
          </a:xfrm>
          <a:prstGeom prst="rect">
            <a:avLst/>
          </a:prstGeom>
        </p:spPr>
      </p:pic>
    </p:spTree>
    <p:extLst>
      <p:ext uri="{BB962C8B-B14F-4D97-AF65-F5344CB8AC3E}">
        <p14:creationId xmlns:p14="http://schemas.microsoft.com/office/powerpoint/2010/main" val="95608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70</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lnSpcReduction="1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fontScale="70000" lnSpcReduction="20000"/>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lnSpcReduction="10000"/>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78</a:t>
            </a:fld>
            <a:endParaRPr lang="en-US"/>
          </a:p>
        </p:txBody>
      </p:sp>
    </p:spTree>
    <p:extLst>
      <p:ext uri="{BB962C8B-B14F-4D97-AF65-F5344CB8AC3E}">
        <p14:creationId xmlns:p14="http://schemas.microsoft.com/office/powerpoint/2010/main" val="14983249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normAutofit lnSpcReduction="10000"/>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874719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85</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86</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87</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9/19/22</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88</a:t>
            </a:fld>
            <a:endParaRPr lang="en-US"/>
          </a:p>
        </p:txBody>
      </p:sp>
    </p:spTree>
    <p:extLst>
      <p:ext uri="{BB962C8B-B14F-4D97-AF65-F5344CB8AC3E}">
        <p14:creationId xmlns:p14="http://schemas.microsoft.com/office/powerpoint/2010/main" val="1301077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066992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41149</TotalTime>
  <Words>10634</Words>
  <Application>Microsoft Macintosh PowerPoint</Application>
  <PresentationFormat>Widescreen</PresentationFormat>
  <Paragraphs>897</Paragraphs>
  <Slides>107</Slides>
  <Notes>88</Notes>
  <HiddenSlides>0</HiddenSlides>
  <MMClips>0</MMClips>
  <ScaleCrop>false</ScaleCrop>
  <HeadingPairs>
    <vt:vector size="8" baseType="variant">
      <vt:variant>
        <vt:lpstr>Caratteri utilizzati</vt:lpstr>
      </vt:variant>
      <vt:variant>
        <vt:i4>10</vt:i4>
      </vt:variant>
      <vt:variant>
        <vt:lpstr>Tema</vt:lpstr>
      </vt:variant>
      <vt:variant>
        <vt:i4>1</vt:i4>
      </vt:variant>
      <vt:variant>
        <vt:lpstr>Server OLE incorporati</vt:lpstr>
      </vt:variant>
      <vt:variant>
        <vt:i4>1</vt:i4>
      </vt:variant>
      <vt:variant>
        <vt:lpstr>Titoli diapositive</vt:lpstr>
      </vt:variant>
      <vt:variant>
        <vt:i4>107</vt:i4>
      </vt:variant>
    </vt:vector>
  </HeadingPairs>
  <TitlesOfParts>
    <vt:vector size="119" baseType="lpstr">
      <vt:lpstr>Arial</vt:lpstr>
      <vt:lpstr>Calibri</vt:lpstr>
      <vt:lpstr>Calibri Light</vt:lpstr>
      <vt:lpstr>Cambria Math</vt:lpstr>
      <vt:lpstr>Courier</vt:lpstr>
      <vt:lpstr>Microsoft New Tai Lue</vt:lpstr>
      <vt:lpstr>Tahoma</vt:lpstr>
      <vt:lpstr>Times</vt:lpstr>
      <vt:lpstr>Times New Roman</vt:lpstr>
      <vt:lpstr>Wingdings</vt:lpstr>
      <vt:lpstr>1_Retrospect</vt:lpstr>
      <vt:lpstr>Equation</vt:lpstr>
      <vt:lpstr>NATURAL LANGUAGE PROCESSING MATTEO CRISTANI</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Presentazione standard di PowerPoint</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Vector Semantics &amp; Embeddings</vt:lpstr>
      <vt:lpstr>But raw frequency is a bad representation</vt:lpstr>
      <vt:lpstr>Two common solutions for word weighting</vt:lpstr>
      <vt:lpstr>Term frequency (tf)</vt:lpstr>
      <vt:lpstr>Document frequency (df)</vt:lpstr>
      <vt:lpstr>Inverse document frequency (idf)</vt:lpstr>
      <vt:lpstr>What is a document?</vt:lpstr>
      <vt:lpstr>Final tf-idf weighted value for a word</vt:lpstr>
      <vt:lpstr>Vector Semantics &amp; Embeddings</vt:lpstr>
      <vt:lpstr>Vector Semantics &amp; Embeddings</vt:lpstr>
      <vt:lpstr>Pointwise Mutual Information</vt:lpstr>
      <vt:lpstr>Positive Pointwise Mutual Information</vt:lpstr>
      <vt:lpstr>Computing PPMI on a term-context matrix</vt:lpstr>
      <vt:lpstr>Presentazione standard di PowerPoint</vt:lpstr>
      <vt:lpstr>Presentazione standard di PowerPoint</vt:lpstr>
      <vt:lpstr>Weighting PMI</vt:lpstr>
      <vt:lpstr>Weighting PMI: Giving rare context words slightly higher probability</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Vector Semantics &amp; Embeddings</vt:lpstr>
      <vt:lpstr>The kinds of neighbors depend on window size</vt:lpstr>
      <vt:lpstr>Analogical relations</vt:lpstr>
      <vt:lpstr>Analogical relations via parallelogram</vt:lpstr>
      <vt:lpstr>Presentazione standard di PowerPoint</vt:lpstr>
      <vt:lpstr>Caveats with the parallelogram method</vt:lpstr>
      <vt:lpstr>Embeddings as a window onto historical semantics</vt:lpstr>
      <vt:lpstr>Embeddings reflect cultural bias!</vt:lpstr>
      <vt:lpstr>Historical embedding as a tool to study cultural biases</vt:lpstr>
      <vt:lpstr>Presentazione standard di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and Embeddings</dc:title>
  <dc:subject>Speech and Language Processing</dc:subject>
  <dc:creator>Dan Jurafsky</dc:creator>
  <cp:keywords/>
  <dc:description/>
  <cp:lastModifiedBy>Matteo Cristani</cp:lastModifiedBy>
  <cp:revision>1856</cp:revision>
  <cp:lastPrinted>2019-02-07T01:34:53Z</cp:lastPrinted>
  <dcterms:created xsi:type="dcterms:W3CDTF">2009-06-12T17:14:38Z</dcterms:created>
  <dcterms:modified xsi:type="dcterms:W3CDTF">2022-09-19T10:40:48Z</dcterms:modified>
  <cp:category/>
</cp:coreProperties>
</file>